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sldIdLst>
    <p:sldId id="256" r:id="rId2"/>
    <p:sldId id="481" r:id="rId3"/>
    <p:sldId id="263" r:id="rId4"/>
    <p:sldId id="482" r:id="rId5"/>
    <p:sldId id="562" r:id="rId6"/>
    <p:sldId id="614" r:id="rId7"/>
    <p:sldId id="615" r:id="rId8"/>
    <p:sldId id="616" r:id="rId9"/>
    <p:sldId id="620" r:id="rId10"/>
    <p:sldId id="617" r:id="rId11"/>
    <p:sldId id="621" r:id="rId12"/>
    <p:sldId id="622" r:id="rId13"/>
    <p:sldId id="623" r:id="rId14"/>
    <p:sldId id="624" r:id="rId15"/>
    <p:sldId id="627" r:id="rId16"/>
    <p:sldId id="629" r:id="rId17"/>
    <p:sldId id="630" r:id="rId18"/>
    <p:sldId id="632" r:id="rId19"/>
    <p:sldId id="633" r:id="rId20"/>
    <p:sldId id="634" r:id="rId21"/>
    <p:sldId id="635" r:id="rId22"/>
    <p:sldId id="638" r:id="rId23"/>
    <p:sldId id="637" r:id="rId24"/>
    <p:sldId id="641" r:id="rId25"/>
    <p:sldId id="618" r:id="rId26"/>
    <p:sldId id="642" r:id="rId27"/>
    <p:sldId id="643" r:id="rId28"/>
    <p:sldId id="644" r:id="rId29"/>
    <p:sldId id="645" r:id="rId30"/>
    <p:sldId id="648" r:id="rId31"/>
    <p:sldId id="646" r:id="rId32"/>
    <p:sldId id="649" r:id="rId33"/>
    <p:sldId id="650" r:id="rId34"/>
    <p:sldId id="651" r:id="rId35"/>
    <p:sldId id="647" r:id="rId36"/>
    <p:sldId id="639" r:id="rId37"/>
    <p:sldId id="652" r:id="rId38"/>
    <p:sldId id="668" r:id="rId39"/>
    <p:sldId id="669" r:id="rId40"/>
    <p:sldId id="670" r:id="rId41"/>
    <p:sldId id="671" r:id="rId42"/>
    <p:sldId id="673" r:id="rId43"/>
    <p:sldId id="674" r:id="rId44"/>
    <p:sldId id="675" r:id="rId45"/>
    <p:sldId id="676" r:id="rId46"/>
    <p:sldId id="661" r:id="rId47"/>
    <p:sldId id="672" r:id="rId48"/>
    <p:sldId id="677" r:id="rId49"/>
    <p:sldId id="679" r:id="rId50"/>
    <p:sldId id="680" r:id="rId51"/>
    <p:sldId id="678" r:id="rId52"/>
    <p:sldId id="662" r:id="rId53"/>
    <p:sldId id="682" r:id="rId54"/>
    <p:sldId id="683" r:id="rId55"/>
    <p:sldId id="685" r:id="rId56"/>
    <p:sldId id="640" r:id="rId57"/>
    <p:sldId id="696" r:id="rId58"/>
    <p:sldId id="697" r:id="rId59"/>
    <p:sldId id="698" r:id="rId60"/>
    <p:sldId id="699" r:id="rId61"/>
    <p:sldId id="613" r:id="rId6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1079" autoAdjust="0"/>
  </p:normalViewPr>
  <p:slideViewPr>
    <p:cSldViewPr snapToGrid="0" snapToObjects="1">
      <p:cViewPr>
        <p:scale>
          <a:sx n="98" d="100"/>
          <a:sy n="98" d="100"/>
        </p:scale>
        <p:origin x="13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https://pixabay.com/en/finance-dollar-financial-world-634901/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4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11 </a:t>
            </a:r>
            <a:r>
              <a:rPr lang="en-US" altLang="en-US" sz="4000" dirty="0" smtClean="0"/>
              <a:t>– </a:t>
            </a:r>
            <a:r>
              <a:rPr lang="en-US" altLang="en-US" sz="4000" dirty="0" smtClean="0"/>
              <a:t>Functions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Information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parameters provides a mechanism for </a:t>
            </a:r>
            <a:r>
              <a:rPr lang="en-US" u="sng" dirty="0"/>
              <a:t>initializing</a:t>
            </a:r>
            <a:r>
              <a:rPr lang="en-US" dirty="0"/>
              <a:t> the variables in a function</a:t>
            </a:r>
          </a:p>
          <a:p>
            <a:endParaRPr lang="en-US" dirty="0" smtClean="0"/>
          </a:p>
          <a:p>
            <a:r>
              <a:rPr lang="en-US" dirty="0" smtClean="0"/>
              <a:t>Parameters </a:t>
            </a:r>
            <a:r>
              <a:rPr lang="en-US" dirty="0"/>
              <a:t>act as </a:t>
            </a:r>
            <a:r>
              <a:rPr lang="en-US" b="1" i="1" dirty="0"/>
              <a:t>inputs</a:t>
            </a:r>
            <a:r>
              <a:rPr lang="en-US" dirty="0"/>
              <a:t> to a function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call a function many times and get </a:t>
            </a:r>
            <a:r>
              <a:rPr lang="en-US" u="sng" dirty="0"/>
              <a:t>different results</a:t>
            </a:r>
            <a:r>
              <a:rPr lang="en-US" dirty="0"/>
              <a:t> by changing its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56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 smtClean="0"/>
              <a:t>Getting Information from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already seen numerous examples of functions that return </a:t>
            </a:r>
            <a:r>
              <a:rPr lang="en-US" dirty="0" smtClean="0"/>
              <a:t>values</a:t>
            </a:r>
          </a:p>
          <a:p>
            <a:pPr marL="91440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smtClean="0"/>
              <a:t>etc.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For example,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Takes in any string as its parameter</a:t>
            </a:r>
          </a:p>
          <a:p>
            <a:pPr lvl="1"/>
            <a:r>
              <a:rPr lang="en-US" dirty="0" smtClean="0"/>
              <a:t>Processes the digits in the string</a:t>
            </a:r>
          </a:p>
          <a:p>
            <a:pPr lvl="1"/>
            <a:r>
              <a:rPr lang="en-US" dirty="0" smtClean="0"/>
              <a:t>And returns an integer value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7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that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 function return a value after it is called, we need to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keyword</a:t>
            </a:r>
          </a:p>
          <a:p>
            <a:endParaRPr lang="en-US" dirty="0" smtClean="0"/>
          </a:p>
          <a:p>
            <a:pPr marL="914400" indent="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return the square</a:t>
            </a:r>
          </a:p>
          <a:p>
            <a:pPr marL="91440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38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encounters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, it</a:t>
            </a:r>
          </a:p>
          <a:p>
            <a:pPr lvl="1"/>
            <a:r>
              <a:rPr lang="en-US" sz="3200" dirty="0" smtClean="0"/>
              <a:t>Exits </a:t>
            </a:r>
            <a:r>
              <a:rPr lang="en-US" sz="3200" dirty="0"/>
              <a:t>the </a:t>
            </a:r>
            <a:r>
              <a:rPr lang="en-US" sz="3200" dirty="0" smtClean="0"/>
              <a:t>function</a:t>
            </a:r>
          </a:p>
          <a:p>
            <a:pPr lvl="1"/>
            <a:r>
              <a:rPr lang="en-US" sz="3200" dirty="0" smtClean="0"/>
              <a:t>Returns </a:t>
            </a:r>
            <a:r>
              <a:rPr lang="en-US" sz="3200" dirty="0"/>
              <a:t>control </a:t>
            </a:r>
            <a:r>
              <a:rPr lang="en-US" sz="3200" dirty="0" smtClean="0"/>
              <a:t>back to where </a:t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function was </a:t>
            </a:r>
            <a:r>
              <a:rPr lang="en-US" sz="3200" dirty="0" smtClean="0"/>
              <a:t>called</a:t>
            </a:r>
          </a:p>
          <a:p>
            <a:pPr lvl="1"/>
            <a:r>
              <a:rPr lang="en-US" sz="3200" dirty="0" smtClean="0"/>
              <a:t>Similar to reaching the end of a function</a:t>
            </a:r>
            <a:endParaRPr lang="en-US" sz="3200" dirty="0"/>
          </a:p>
          <a:p>
            <a:pPr lvl="1"/>
            <a:endParaRPr lang="en-US" dirty="0" smtClean="0"/>
          </a:p>
          <a:p>
            <a:r>
              <a:rPr lang="en-US" dirty="0" smtClean="0"/>
              <a:t>The value </a:t>
            </a:r>
            <a:r>
              <a:rPr lang="en-US" dirty="0"/>
              <a:t>provided in the return statement </a:t>
            </a:r>
            <a:r>
              <a:rPr lang="en-US" dirty="0" smtClean="0"/>
              <a:t>is sent </a:t>
            </a:r>
            <a:r>
              <a:rPr lang="en-US" dirty="0"/>
              <a:t>back to the caller as an </a:t>
            </a:r>
            <a:r>
              <a:rPr lang="en-US" b="1" i="1" dirty="0"/>
              <a:t>expression </a:t>
            </a:r>
            <a:r>
              <a:rPr lang="en-US" b="1" i="1" dirty="0" smtClean="0"/>
              <a:t>result</a:t>
            </a:r>
            <a:endParaRPr lang="en-US" b="1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3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y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210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4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690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3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00121 -0.1425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690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2718" y="2879964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6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04583 0.0349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1999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12506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6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1.94444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8009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36073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44896 -0.0932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Functions</a:t>
            </a:r>
          </a:p>
          <a:p>
            <a:pPr lvl="1"/>
            <a:r>
              <a:rPr lang="en-US" sz="3200" dirty="0"/>
              <a:t>Why they’re useful</a:t>
            </a:r>
          </a:p>
          <a:p>
            <a:pPr lvl="1"/>
            <a:r>
              <a:rPr lang="en-US" sz="3200" dirty="0"/>
              <a:t>When you should use them</a:t>
            </a:r>
          </a:p>
          <a:p>
            <a:r>
              <a:rPr lang="en-US" dirty="0"/>
              <a:t>Calling functions</a:t>
            </a:r>
          </a:p>
          <a:p>
            <a:r>
              <a:rPr lang="en-US" dirty="0"/>
              <a:t>Variable scope</a:t>
            </a:r>
          </a:p>
          <a:p>
            <a:r>
              <a:rPr lang="en-US" dirty="0"/>
              <a:t>Passing parameters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11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8009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Step 6: Set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/>
              <a:t>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59456" y="3410312"/>
            <a:ext cx="1240906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num1 = 5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8009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Step 6: Set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/>
              <a:t>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dirty="0"/>
              <a:t>Step 7: Calculate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59456" y="3410312"/>
            <a:ext cx="1240906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num1 = 5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8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04584 0.0349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55143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Step 6: Set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/>
              <a:t>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dirty="0"/>
              <a:t>Step 7: Calculate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</a:p>
          <a:p>
            <a:r>
              <a:rPr lang="en-US" dirty="0"/>
              <a:t>Step 8: Return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and set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</a:t>
            </a:r>
            <a:r>
              <a:rPr lang="en-US" dirty="0"/>
              <a:t> return </a:t>
            </a:r>
            <a:r>
              <a:rPr lang="en-US" dirty="0" smtClean="0"/>
              <a:t>statement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37393" y="297148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59456" y="3410312"/>
            <a:ext cx="1240906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num1 = 5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0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-0.48872 0.05741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44" y="28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551433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Step 6: Set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/>
              <a:t>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dirty="0"/>
              <a:t>Step 7: Calculate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</a:p>
          <a:p>
            <a:r>
              <a:rPr lang="en-US" dirty="0"/>
              <a:t>Step 8: Return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and set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</a:t>
            </a:r>
            <a:r>
              <a:rPr lang="en-US" dirty="0"/>
              <a:t> return </a:t>
            </a:r>
            <a:r>
              <a:rPr lang="en-US" dirty="0" smtClean="0"/>
              <a:t>statement</a:t>
            </a:r>
          </a:p>
          <a:p>
            <a:r>
              <a:rPr lang="en-US" dirty="0"/>
              <a:t>Step 9: Print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8666" y="3368254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43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1.66667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Testing: </a:t>
            </a:r>
            <a:r>
              <a:rPr lang="en-US" dirty="0"/>
              <a:t>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&gt;&gt;&gt; 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print(square(3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))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9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&gt;&gt;&gt; print(square(4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))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16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&gt;&gt;&gt; x = 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5</a:t>
            </a:r>
            <a:br>
              <a:rPr lang="en-US" altLang="en-US" sz="2800" b="1" dirty="0" smtClean="0">
                <a:latin typeface="Courier New" panose="02070309020205020404" pitchFamily="49" charset="0"/>
              </a:rPr>
            </a:br>
            <a:r>
              <a:rPr lang="en-US" altLang="en-US" sz="2800" b="1" dirty="0" smtClean="0">
                <a:latin typeface="Courier New" panose="02070309020205020404" pitchFamily="49" charset="0"/>
              </a:rPr>
              <a:t>&gt;&gt;&gt; </a:t>
            </a:r>
            <a:r>
              <a:rPr lang="en-US" altLang="en-US" sz="2800" b="1" dirty="0">
                <a:latin typeface="Courier New" panose="02070309020205020404" pitchFamily="49" charset="0"/>
              </a:rPr>
              <a:t>y = square(x)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&gt;&gt;&gt; 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print(y)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25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&gt;&gt;&gt; print(square(x) + square(3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))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34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6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with </a:t>
            </a:r>
            <a:br>
              <a:rPr lang="en-US" dirty="0" smtClean="0"/>
            </a:br>
            <a:r>
              <a:rPr lang="en-US" dirty="0" smtClean="0"/>
              <a:t>Multiple Return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Multiple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Sometimes a function needs to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return </a:t>
            </a:r>
            <a:r>
              <a:rPr lang="en-US" altLang="en-US" dirty="0"/>
              <a:t>more than one </a:t>
            </a:r>
            <a:r>
              <a:rPr lang="en-US" altLang="en-US" dirty="0" smtClean="0"/>
              <a:t>value</a:t>
            </a:r>
            <a:endParaRPr lang="en-US" altLang="en-US" dirty="0"/>
          </a:p>
          <a:p>
            <a:pPr eaLnBrk="1" hangingPunct="1"/>
            <a:r>
              <a:rPr lang="en-US" altLang="en-US" dirty="0"/>
              <a:t>To do this, simply list more than one expression in the </a:t>
            </a:r>
            <a:r>
              <a:rPr lang="en-US" altLang="en-US" b="1" dirty="0">
                <a:latin typeface="Courier New" panose="02070309020205020404" pitchFamily="49" charset="0"/>
              </a:rPr>
              <a:t>return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/>
              <a:t>statement</a:t>
            </a:r>
            <a:endParaRPr lang="en-US" altLang="en-US" dirty="0"/>
          </a:p>
          <a:p>
            <a:pPr eaLnBrk="1" hangingPunct="1"/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sumDiff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(num1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num2):</a:t>
            </a:r>
          </a:p>
          <a:p>
            <a:pPr marL="0" indent="0" eaLnBrk="1" hangingPunct="1"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diff 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sum, diff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19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Multiple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calling a function with multiple returns, </a:t>
            </a:r>
            <a:r>
              <a:rPr lang="en-US" dirty="0" smtClean="0"/>
              <a:t>the code must also use </a:t>
            </a:r>
            <a:r>
              <a:rPr lang="en-US" dirty="0"/>
              <a:t>multiple </a:t>
            </a:r>
            <a:r>
              <a:rPr lang="en-US" u="sng" dirty="0" smtClean="0"/>
              <a:t>assignments</a:t>
            </a:r>
          </a:p>
          <a:p>
            <a:endParaRPr lang="en-US" dirty="0" smtClean="0"/>
          </a:p>
          <a:p>
            <a:r>
              <a:rPr lang="en-US" dirty="0" smtClean="0"/>
              <a:t>Assignment is based on </a:t>
            </a:r>
            <a:r>
              <a:rPr lang="en-US" u="sng" dirty="0" smtClean="0"/>
              <a:t>position</a:t>
            </a:r>
            <a:r>
              <a:rPr lang="en-US" dirty="0" smtClean="0"/>
              <a:t>, just like passing in parameters is based on position</a:t>
            </a:r>
          </a:p>
          <a:p>
            <a:endParaRPr lang="en-US" dirty="0" smtClean="0"/>
          </a:p>
          <a:p>
            <a:pPr marL="46355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diff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sumDiff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29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Multiple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1969364"/>
            <a:ext cx="7799017" cy="4480204"/>
          </a:xfrm>
        </p:spPr>
        <p:txBody>
          <a:bodyPr/>
          <a:lstStyle/>
          <a:p>
            <a:pPr marL="1588" lvl="3">
              <a:lnSpc>
                <a:spcPct val="90000"/>
              </a:lnSpc>
              <a:buNone/>
            </a:pPr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  =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first number:  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 =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second number: 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diff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sumDiff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(first, second)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sum is"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the difference is"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diff)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sumDiff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(num1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num2):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theSum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num1 + num2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theDiff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num1 - num2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theSum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theDiff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8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29056" y="1969364"/>
            <a:ext cx="7799017" cy="4480204"/>
          </a:xfrm>
        </p:spPr>
        <p:txBody>
          <a:bodyPr/>
          <a:lstStyle/>
          <a:p>
            <a:pPr marL="1588" lvl="3">
              <a:lnSpc>
                <a:spcPct val="90000"/>
              </a:lnSpc>
              <a:buNone/>
            </a:pPr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first  =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first number:  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second =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second number: 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sum, diff =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sumDiff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(first, second)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sum is"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sum, 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 the difference is"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diff)</a:t>
            </a:r>
          </a:p>
          <a:p>
            <a:pPr marL="1588" lvl="3">
              <a:lnSpc>
                <a:spcPct val="90000"/>
              </a:lnSpc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sumDiff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theSum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num1 + num2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theDiff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num1 - num2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theSum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theDiff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Multiple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83633" y="1717171"/>
            <a:ext cx="243230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gets the first value returned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871" y="1717171"/>
            <a:ext cx="30502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diff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gets the second value returned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011424" y="2490282"/>
            <a:ext cx="1717140" cy="65032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11677" y="2490282"/>
            <a:ext cx="473283" cy="65032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73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9662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29056" y="1969364"/>
            <a:ext cx="7799017" cy="4480204"/>
          </a:xfrm>
        </p:spPr>
        <p:txBody>
          <a:bodyPr/>
          <a:lstStyle/>
          <a:p>
            <a:pPr marL="1588" lvl="3">
              <a:lnSpc>
                <a:spcPct val="90000"/>
              </a:lnSpc>
              <a:buNone/>
            </a:pPr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first  =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first number:  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second =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second number: 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sum, diff =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sumDiff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(first, second)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sum is"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sum, 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 the difference is"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diff)</a:t>
            </a:r>
          </a:p>
          <a:p>
            <a:pPr marL="1588" lvl="3">
              <a:lnSpc>
                <a:spcPct val="90000"/>
              </a:lnSpc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sumDiff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theSum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num1 + num2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theDiff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num1 - num2</a:t>
            </a: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theSum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theDiff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88" lvl="3">
              <a:lnSpc>
                <a:spcPct val="9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Multiple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138330" y="3621595"/>
            <a:ext cx="305023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Notice that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of the variable names match!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4481273" y="2972945"/>
            <a:ext cx="2182174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flipH="1">
            <a:off x="2697869" y="4309561"/>
            <a:ext cx="1640667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flipH="1">
            <a:off x="2547820" y="5321832"/>
            <a:ext cx="2423013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flipH="1">
            <a:off x="1459214" y="2955136"/>
            <a:ext cx="1517450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572360" y="4821924"/>
            <a:ext cx="305023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Variable names do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need to match when calling a function.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9771" y="6022253"/>
            <a:ext cx="27188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Remember scope!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7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Function Returns </a:t>
            </a:r>
            <a:r>
              <a:rPr lang="en-US" i="1" dirty="0" smtClean="0"/>
              <a:t>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Python functions return a </a:t>
            </a:r>
            <a:r>
              <a:rPr lang="en-US" dirty="0" smtClean="0"/>
              <a:t>value</a:t>
            </a:r>
          </a:p>
          <a:p>
            <a:pPr lvl="1"/>
            <a:r>
              <a:rPr lang="en-US" sz="3200" dirty="0" smtClean="0"/>
              <a:t>Even if they don’t have a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3200" dirty="0"/>
              <a:t> statement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without </a:t>
            </a:r>
            <a:r>
              <a:rPr lang="en-US" dirty="0" smtClean="0"/>
              <a:t>an explicit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hand back a special object, </a:t>
            </a:r>
            <a:r>
              <a:rPr lang="en-US" dirty="0" smtClean="0"/>
              <a:t>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 smtClean="0"/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US" sz="3200" dirty="0" smtClean="0"/>
              <a:t> is the </a:t>
            </a:r>
            <a:r>
              <a:rPr lang="en-US" sz="3200" u="sng" dirty="0" smtClean="0"/>
              <a:t>absence</a:t>
            </a:r>
            <a:r>
              <a:rPr lang="en-US" sz="3200" dirty="0" smtClean="0"/>
              <a:t> of a value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42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Writing a function that returns a va</a:t>
            </a:r>
            <a:r>
              <a:rPr lang="en-US" dirty="0" smtClean="0"/>
              <a:t>lue but…</a:t>
            </a:r>
          </a:p>
          <a:p>
            <a:pPr lvl="3"/>
            <a:endParaRPr lang="en-US" dirty="0"/>
          </a:p>
          <a:p>
            <a:r>
              <a:rPr lang="en-US" dirty="0" smtClean="0"/>
              <a:t>Forgetting to include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statement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test():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print("In the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fxn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var2 = test()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the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fxn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print(var2)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72360" y="4821924"/>
            <a:ext cx="305023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Variable assigned to the return value will be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.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6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Writing a function that returns a va</a:t>
            </a:r>
            <a:r>
              <a:rPr lang="en-US" dirty="0" smtClean="0"/>
              <a:t>lue but…</a:t>
            </a:r>
          </a:p>
          <a:p>
            <a:pPr lvl="3"/>
            <a:endParaRPr lang="en-US" dirty="0"/>
          </a:p>
          <a:p>
            <a:r>
              <a:rPr lang="en-US" dirty="0" smtClean="0"/>
              <a:t>Forgetting to assign that value to anything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test():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print("In the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fxn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var2 =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test()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the 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fxn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print(var2)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15160" y="4588461"/>
            <a:ext cx="3367358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variable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var2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was not updated; the code should have read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var2 = test()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8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Writing a function that returns va</a:t>
            </a:r>
            <a:r>
              <a:rPr lang="en-US" dirty="0" smtClean="0"/>
              <a:t>lue(s) but…</a:t>
            </a:r>
          </a:p>
          <a:p>
            <a:pPr lvl="3"/>
            <a:endParaRPr lang="en-US" dirty="0"/>
          </a:p>
          <a:p>
            <a:r>
              <a:rPr lang="en-US" dirty="0" smtClean="0"/>
              <a:t>Not assigning the right number of variables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test():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print("In the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fxn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var1, var2 = test()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the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fxn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1, in &lt;module&gt;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is not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45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your value-returning functions produce strange messages, check to make sure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 smtClean="0"/>
              <a:t>correctly!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is not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is not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3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Modifying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Other Ways to Pass Back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value is the </a:t>
            </a:r>
            <a:r>
              <a:rPr lang="en-US" dirty="0"/>
              <a:t>main way to send information </a:t>
            </a:r>
            <a:r>
              <a:rPr lang="en-US" dirty="0" smtClean="0"/>
              <a:t>back from </a:t>
            </a:r>
            <a:r>
              <a:rPr lang="en-US" dirty="0"/>
              <a:t>a </a:t>
            </a:r>
            <a:r>
              <a:rPr lang="en-US" dirty="0" smtClean="0"/>
              <a:t>function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We may also be able to pass information back by making changes directly to the parameters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of the problems with </a:t>
            </a:r>
            <a:r>
              <a:rPr lang="en-US" dirty="0" smtClean="0"/>
              <a:t>modifying parameters is due to </a:t>
            </a:r>
            <a:r>
              <a:rPr lang="en-US" b="1" i="1" dirty="0" smtClean="0"/>
              <a:t>scope</a:t>
            </a:r>
            <a:endParaRPr lang="en-US" b="1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34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Suppose you are writing a program that manages bank accounts</a:t>
            </a:r>
          </a:p>
          <a:p>
            <a:pPr eaLnBrk="1" hangingPunct="1"/>
            <a:r>
              <a:rPr lang="en-US" altLang="en-US" dirty="0"/>
              <a:t>One function we would need to create is one to accumulate interest on the account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9125" y="4505324"/>
            <a:ext cx="8195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8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sz="2800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    balance = </a:t>
            </a:r>
            <a:r>
              <a:rPr lang="en-US" altLang="en-US" sz="2800" b="1" dirty="0" err="1" smtClean="0">
                <a:latin typeface="Courier New" panose="02070309020205020404" pitchFamily="49" charset="0"/>
              </a:rPr>
              <a:t>newBalance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76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want to set the balance of the account to a new value that includes the interest amount</a:t>
            </a:r>
          </a:p>
          <a:p>
            <a:pPr marL="0" indent="0" eaLnBrk="1" hangingPunct="1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8292" y="3222977"/>
            <a:ext cx="41825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latin typeface="Courier New" panose="02070309020205020404" pitchFamily="49" charset="0"/>
              </a:rPr>
              <a:t>(amount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endParaRPr lang="en-US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8292" y="4815963"/>
            <a:ext cx="5285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newBalance</a:t>
            </a:r>
            <a:endParaRPr lang="en-US" altLang="en-US" b="1" dirty="0" smtClean="0">
              <a:latin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</a:rPr>
              <a:t>main()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01002" y="5756657"/>
            <a:ext cx="211455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Is this </a:t>
            </a:r>
            <a:r>
              <a:rPr lang="en-US" sz="2000" dirty="0" smtClean="0">
                <a:cs typeface="Courier New" panose="02070309020205020404" pitchFamily="49" charset="0"/>
              </a:rPr>
              <a:t>what 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we expected?</a:t>
            </a: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1002" y="4380716"/>
            <a:ext cx="963105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https://pixabay.com/static/uploads/photo/2015/02/13/09/47/finance-634901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722" y="3277754"/>
            <a:ext cx="2606034" cy="260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</a:t>
            </a:r>
            <a:r>
              <a:rPr lang="en-US" sz="900" dirty="0"/>
              <a:t>pixabay.com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01002" y="3157819"/>
            <a:ext cx="2231074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What is the output of this code?</a:t>
            </a:r>
            <a:endParaRPr lang="en-US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5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/>
              <a:t>To introduce value-returning functions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understand mutability (and immutability)</a:t>
            </a:r>
          </a:p>
          <a:p>
            <a:pPr lvl="1"/>
            <a:r>
              <a:rPr lang="en-US" sz="3200" dirty="0" smtClean="0"/>
              <a:t>To better grasp how values in the scope of a function actually work</a:t>
            </a:r>
          </a:p>
          <a:p>
            <a:pPr lvl="3"/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practice function calls and some special situations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29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What’s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eaLnBrk="1" hangingPunct="1"/>
            <a:r>
              <a:rPr lang="en-US" altLang="en-US" dirty="0"/>
              <a:t>We thought that the 5% would be </a:t>
            </a:r>
            <a:br>
              <a:rPr lang="en-US" altLang="en-US" dirty="0"/>
            </a:br>
            <a:r>
              <a:rPr lang="en-US" altLang="en-US" dirty="0"/>
              <a:t>added to the amount, returning $1050</a:t>
            </a:r>
          </a:p>
          <a:p>
            <a:endParaRPr lang="en-US" altLang="en-US" dirty="0"/>
          </a:p>
          <a:p>
            <a:pPr eaLnBrk="1" hangingPunct="1"/>
            <a:r>
              <a:rPr lang="en-US" altLang="en-US" dirty="0"/>
              <a:t>Was $1000 the expected output?</a:t>
            </a:r>
          </a:p>
          <a:p>
            <a:endParaRPr lang="en-US" altLang="en-US" dirty="0"/>
          </a:p>
          <a:p>
            <a:pPr eaLnBrk="1" hangingPunct="1"/>
            <a:r>
              <a:rPr lang="en-US" altLang="en-US" dirty="0"/>
              <a:t>No – so what went wrong?</a:t>
            </a:r>
          </a:p>
          <a:p>
            <a:pPr lvl="1"/>
            <a:r>
              <a:rPr lang="en-US" altLang="en-US" sz="3200" dirty="0"/>
              <a:t>Let’s trace through the program and find 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06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17689"/>
          </a:xfrm>
        </p:spPr>
        <p:txBody>
          <a:bodyPr/>
          <a:lstStyle/>
          <a:p>
            <a:pPr eaLnBrk="1" hangingPunct="1"/>
            <a:r>
              <a:rPr lang="en-US" altLang="en-US" dirty="0"/>
              <a:t>First, we create two variables that are local to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 eaLnBrk="1" hangingPunct="1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32670" y="3256598"/>
            <a:ext cx="41825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latin typeface="Courier New" panose="02070309020205020404" pitchFamily="49" charset="0"/>
              </a:rPr>
              <a:t>(amount)</a:t>
            </a:r>
            <a:endParaRPr lang="en-US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32670" y="4849584"/>
            <a:ext cx="5285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</a:rPr>
              <a:t>main()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995" y="3505201"/>
            <a:ext cx="19431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local variables 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61095" y="3706238"/>
            <a:ext cx="1827245" cy="1389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161095" y="3859144"/>
            <a:ext cx="1827245" cy="1017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94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17689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Second, we call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/>
              <a:t> and pass the local variables of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sz="2800" dirty="0"/>
              <a:t> as actual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32670" y="3256598"/>
            <a:ext cx="41825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latin typeface="Courier New" panose="02070309020205020404" pitchFamily="49" charset="0"/>
              </a:rPr>
              <a:t>(amount)</a:t>
            </a:r>
            <a:endParaRPr lang="en-US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32670" y="4849584"/>
            <a:ext cx="5285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</a:rPr>
              <a:t>main()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1319" y="3641319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Call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1669" y="2912973"/>
            <a:ext cx="2172781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Passing amount and rate, which are local variables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2324100" y="3995262"/>
            <a:ext cx="1586419" cy="2557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>
            <a:off x="6083300" y="3420805"/>
            <a:ext cx="678369" cy="70231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61669" y="3459443"/>
            <a:ext cx="203335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35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17689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Third, when control is passed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/>
              <a:t>, the formal parameters of (balance and rate) are set to the actual parameters of (amount and rate)</a:t>
            </a:r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32670" y="3256598"/>
            <a:ext cx="41825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latin typeface="Courier New" panose="02070309020205020404" pitchFamily="49" charset="0"/>
              </a:rPr>
              <a:t>(amount)</a:t>
            </a:r>
            <a:endParaRPr lang="en-US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32670" y="4849584"/>
            <a:ext cx="5285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</a:rPr>
              <a:t>main()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1238" y="4184123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Control passes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9875" y="3348931"/>
            <a:ext cx="2383721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alance = amount</a:t>
            </a:r>
          </a:p>
          <a:p>
            <a:pPr algn="ct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rate = rate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2394019" y="4538066"/>
            <a:ext cx="938651" cy="50086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2"/>
          </p:cNvCxnSpPr>
          <p:nvPr/>
        </p:nvCxnSpPr>
        <p:spPr>
          <a:xfrm flipH="1">
            <a:off x="6264613" y="3995262"/>
            <a:ext cx="1547123" cy="89674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7188740" y="3995262"/>
            <a:ext cx="622996" cy="89674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21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17689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Even though the parameter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rate</a:t>
            </a:r>
            <a:r>
              <a:rPr lang="en-US" altLang="en-US" sz="2800" dirty="0"/>
              <a:t> appears in both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sz="2800" dirty="0"/>
              <a:t> and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800" dirty="0"/>
              <a:t> they are two separate variables because of scope</a:t>
            </a:r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32670" y="3256598"/>
            <a:ext cx="41825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latin typeface="Courier New" panose="02070309020205020404" pitchFamily="49" charset="0"/>
              </a:rPr>
              <a:t>(amount)</a:t>
            </a:r>
            <a:endParaRPr lang="en-US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32670" y="4849584"/>
            <a:ext cx="5285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</a:rPr>
              <a:t>main()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574544"/>
            <a:ext cx="2383721" cy="147732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  <a:cs typeface="Courier New" panose="02070309020205020404" pitchFamily="49" charset="0"/>
              </a:rPr>
              <a:t>Even though rate is in both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they are in different places in memory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>
            <a:off x="2840921" y="4313208"/>
            <a:ext cx="3919802" cy="73866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3"/>
          </p:cNvCxnSpPr>
          <p:nvPr/>
        </p:nvCxnSpPr>
        <p:spPr>
          <a:xfrm flipV="1">
            <a:off x="2840921" y="4241260"/>
            <a:ext cx="3793343" cy="7194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5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other words, the </a:t>
            </a:r>
            <a:r>
              <a:rPr lang="en-US" altLang="en-US" b="1" i="1" dirty="0"/>
              <a:t>formal parameters 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dirty="0"/>
              <a:t>of a function only receive the </a:t>
            </a:r>
            <a:r>
              <a:rPr lang="en-US" altLang="en-US" u="sng" dirty="0"/>
              <a:t>values</a:t>
            </a:r>
            <a:r>
              <a:rPr lang="en-US" altLang="en-US" dirty="0"/>
              <a:t> of </a:t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b="1" i="1" dirty="0"/>
              <a:t>actual parameters</a:t>
            </a:r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The function does </a:t>
            </a:r>
            <a:r>
              <a:rPr lang="en-US" altLang="en-US" u="sng" dirty="0"/>
              <a:t>not</a:t>
            </a:r>
            <a:r>
              <a:rPr lang="en-US" altLang="en-US" dirty="0"/>
              <a:t> have access </a:t>
            </a:r>
            <a:br>
              <a:rPr lang="en-US" altLang="en-US" dirty="0"/>
            </a:br>
            <a:r>
              <a:rPr lang="en-US" altLang="en-US" dirty="0"/>
              <a:t>to the variable 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altLang="en-US" dirty="0"/>
              <a:t>that holds </a:t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b="1" i="1" dirty="0"/>
              <a:t>actual parameter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95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and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0068" cy="4517689"/>
          </a:xfrm>
        </p:spPr>
        <p:txBody>
          <a:bodyPr/>
          <a:lstStyle/>
          <a:p>
            <a:r>
              <a:rPr lang="en-US" dirty="0"/>
              <a:t>In python, certain structures cannot be altered once they are created and are called </a:t>
            </a:r>
            <a:r>
              <a:rPr lang="en-US" b="1" i="1" dirty="0" smtClean="0"/>
              <a:t>immutable</a:t>
            </a:r>
            <a:endParaRPr lang="en-US" dirty="0"/>
          </a:p>
          <a:p>
            <a:pPr lvl="1"/>
            <a:r>
              <a:rPr lang="en-US" sz="3200" dirty="0"/>
              <a:t>These include integers, strings, and tuples</a:t>
            </a:r>
          </a:p>
          <a:p>
            <a:endParaRPr lang="en-US" dirty="0"/>
          </a:p>
          <a:p>
            <a:r>
              <a:rPr lang="en-US" dirty="0"/>
              <a:t>Other structures can be altered after </a:t>
            </a:r>
            <a:br>
              <a:rPr lang="en-US" dirty="0"/>
            </a:br>
            <a:r>
              <a:rPr lang="en-US" dirty="0"/>
              <a:t>they are created and are called </a:t>
            </a:r>
            <a:r>
              <a:rPr lang="en-US" b="1" i="1" dirty="0"/>
              <a:t>mutable</a:t>
            </a:r>
            <a:endParaRPr lang="en-US" b="1" dirty="0"/>
          </a:p>
          <a:p>
            <a:pPr lvl="1"/>
            <a:r>
              <a:rPr lang="en-US" sz="3200" dirty="0"/>
              <a:t>These include lists and dictionaries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Mutability 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a better idea for how this works with functions, let’s look at an example</a:t>
            </a:r>
          </a:p>
          <a:p>
            <a:pPr lvl="3"/>
            <a:endParaRPr lang="en-US" dirty="0"/>
          </a:p>
          <a:p>
            <a:r>
              <a:rPr lang="en-US" dirty="0" smtClean="0"/>
              <a:t>We can call a function with actual parameters that are mutable or that are immutable</a:t>
            </a:r>
          </a:p>
          <a:p>
            <a:pPr lvl="3"/>
            <a:endParaRPr lang="en-US" dirty="0"/>
          </a:p>
          <a:p>
            <a:r>
              <a:rPr lang="en-US" dirty="0" smtClean="0"/>
              <a:t>When we alter the formal parameters in the function, we could overwrite, or we could update it (change the parameter in place)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83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Mutability in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From http://stackoverflow.com/a/25670170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4765" y="1795307"/>
            <a:ext cx="41544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 smtClean="0"/>
              <a:t>is called</a:t>
            </a:r>
            <a:r>
              <a:rPr lang="en-US" dirty="0" smtClean="0"/>
              <a:t>, and </a:t>
            </a:r>
            <a:r>
              <a:rPr lang="en-US" dirty="0" smtClean="0"/>
              <a:t>formal parameter B</a:t>
            </a:r>
          </a:p>
          <a:p>
            <a:pPr algn="ctr"/>
            <a:r>
              <a:rPr lang="en-US" dirty="0" smtClean="0"/>
              <a:t>is assigned the actual parameter 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2524" y="3100652"/>
            <a:ext cx="1816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is </a:t>
            </a:r>
            <a:r>
              <a:rPr lang="en-US" b="1" i="1" dirty="0" smtClean="0"/>
              <a:t>immutable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string, tuple)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97394" y="3100652"/>
            <a:ext cx="14901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is </a:t>
            </a:r>
            <a:r>
              <a:rPr lang="en-US" b="1" i="1" dirty="0" smtClean="0"/>
              <a:t>mutable</a:t>
            </a:r>
          </a:p>
          <a:p>
            <a:pPr algn="ctr"/>
            <a:r>
              <a:rPr lang="en-US" dirty="0" smtClean="0"/>
              <a:t>(lists, </a:t>
            </a:r>
            <a:r>
              <a:rPr lang="en-US" dirty="0" smtClean="0"/>
              <a:t>or </a:t>
            </a:r>
            <a:r>
              <a:rPr lang="en-US" dirty="0" err="1" smtClean="0"/>
              <a:t>dicts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2524" y="4547890"/>
            <a:ext cx="180337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doesn’t change</a:t>
            </a:r>
          </a:p>
          <a:p>
            <a:pPr algn="ctr"/>
            <a:r>
              <a:rPr lang="en-US" dirty="0" smtClean="0"/>
              <a:t>If B changes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4824" y="4384684"/>
            <a:ext cx="22322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 is assigned to something </a:t>
            </a:r>
            <a:r>
              <a:rPr lang="en-US" dirty="0" smtClean="0"/>
              <a:t>else</a:t>
            </a:r>
          </a:p>
          <a:p>
            <a:pPr algn="ct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[0, 1]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0976" y="4384684"/>
            <a:ext cx="18476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 is modified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place</a:t>
            </a:r>
          </a:p>
          <a:p>
            <a:pPr algn="ctr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79239" y="5853051"/>
            <a:ext cx="180337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doesn’t change</a:t>
            </a:r>
          </a:p>
          <a:p>
            <a:pPr algn="ctr"/>
            <a:r>
              <a:rPr lang="en-US" dirty="0" smtClean="0"/>
              <a:t>If B changes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00778" y="5853051"/>
            <a:ext cx="130805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changes</a:t>
            </a:r>
          </a:p>
          <a:p>
            <a:pPr algn="ctr"/>
            <a:r>
              <a:rPr lang="en-US" dirty="0" smtClean="0"/>
              <a:t>If B changes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295728" y="2408166"/>
            <a:ext cx="1040859" cy="78794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49342" y="2408166"/>
            <a:ext cx="1040859" cy="78794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0" idx="0"/>
          </p:cNvCxnSpPr>
          <p:nvPr/>
        </p:nvCxnSpPr>
        <p:spPr>
          <a:xfrm flipH="1">
            <a:off x="1474213" y="3746983"/>
            <a:ext cx="6317" cy="80090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108970" y="3746983"/>
            <a:ext cx="204281" cy="7869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2"/>
            <a:endCxn id="13" idx="0"/>
          </p:cNvCxnSpPr>
          <p:nvPr/>
        </p:nvCxnSpPr>
        <p:spPr>
          <a:xfrm>
            <a:off x="5080928" y="5308014"/>
            <a:ext cx="0" cy="54503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542914" y="3746983"/>
            <a:ext cx="204281" cy="7869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14" idx="0"/>
          </p:cNvCxnSpPr>
          <p:nvPr/>
        </p:nvCxnSpPr>
        <p:spPr>
          <a:xfrm>
            <a:off x="7554803" y="5308014"/>
            <a:ext cx="0" cy="54503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23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Parts of a Function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Mutability in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86801" cy="4517689"/>
          </a:xfrm>
        </p:spPr>
        <p:txBody>
          <a:bodyPr/>
          <a:lstStyle/>
          <a:p>
            <a:r>
              <a:rPr lang="en-US" dirty="0" smtClean="0"/>
              <a:t>A good general rule for if it will be altered: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When you use the </a:t>
            </a:r>
            <a:r>
              <a:rPr lang="en-US" b="1" i="1" dirty="0" smtClean="0"/>
              <a:t>assignment operator</a:t>
            </a:r>
            <a:r>
              <a:rPr lang="en-US" dirty="0" smtClean="0"/>
              <a:t>, the parameter won’t actually be changed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/>
              <a:t>Unless you are editing one </a:t>
            </a:r>
            <a:r>
              <a:rPr lang="en-US" u="sng" dirty="0" smtClean="0"/>
              <a:t>element</a:t>
            </a:r>
            <a:r>
              <a:rPr lang="en-US" dirty="0" smtClean="0"/>
              <a:t>, like in a list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When you use something like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.append() </a:t>
            </a:r>
            <a:r>
              <a:rPr lang="en-US" dirty="0" smtClean="0"/>
              <a:t>on the parameter, it </a:t>
            </a:r>
            <a:r>
              <a:rPr lang="en-US" u="sng" dirty="0" smtClean="0"/>
              <a:t>will</a:t>
            </a:r>
            <a:r>
              <a:rPr lang="en-US" dirty="0" smtClean="0"/>
              <a:t> be changed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1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Bank Interest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Bank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14426" cy="4517689"/>
          </a:xfrm>
        </p:spPr>
        <p:txBody>
          <a:bodyPr/>
          <a:lstStyle/>
          <a:p>
            <a:r>
              <a:rPr lang="en-US" altLang="en-US" dirty="0" smtClean="0"/>
              <a:t>The variable we wanted to update,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</a:t>
            </a:r>
            <a:r>
              <a:rPr lang="en-US" altLang="en-US" dirty="0" smtClean="0"/>
              <a:t>, is a float, which means it is...</a:t>
            </a:r>
          </a:p>
          <a:p>
            <a:pPr lvl="1"/>
            <a:r>
              <a:rPr lang="en-US" altLang="en-US" dirty="0" smtClean="0"/>
              <a:t>Immutable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We </a:t>
            </a:r>
            <a:r>
              <a:rPr lang="en-US" altLang="en-US" u="sng" dirty="0" smtClean="0"/>
              <a:t>can’t</a:t>
            </a:r>
            <a:r>
              <a:rPr lang="en-US" altLang="en-US" dirty="0" smtClean="0"/>
              <a:t> change it from within the function</a:t>
            </a:r>
          </a:p>
          <a:p>
            <a:r>
              <a:rPr lang="en-US" altLang="en-US" dirty="0" smtClean="0"/>
              <a:t>What other options do we have?</a:t>
            </a:r>
          </a:p>
          <a:p>
            <a:pPr lvl="1"/>
            <a:r>
              <a:rPr lang="en-US" altLang="en-US" dirty="0" smtClean="0"/>
              <a:t>Change the function so it returns a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newBalance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02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)</a:t>
            </a:r>
            <a:endParaRPr lang="en-US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8292" y="4481077"/>
            <a:ext cx="70054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return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newBalance</a:t>
            </a:r>
            <a:endParaRPr lang="en-US" altLang="en-US" sz="2400" b="1" dirty="0" smtClean="0">
              <a:latin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</a:rPr>
              <a:t>main()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51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)</a:t>
            </a:r>
            <a:endParaRPr lang="en-US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8292" y="4481077"/>
            <a:ext cx="70054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return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newBalance</a:t>
            </a:r>
            <a:endParaRPr lang="en-US" altLang="en-US" sz="2400" b="1" dirty="0" smtClean="0">
              <a:latin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</a:rPr>
              <a:t>main()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55062" y="2266964"/>
            <a:ext cx="30502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These are the only parts we changed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1485154" y="3546876"/>
            <a:ext cx="1676335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flipH="1">
            <a:off x="1485152" y="5265907"/>
            <a:ext cx="1306685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3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363532"/>
            <a:ext cx="434953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main():</a:t>
            </a:r>
            <a:endParaRPr lang="en-US" alt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amount = 1000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rate = 0.05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amount =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addInt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(amount</a:t>
            </a:r>
            <a:r>
              <a:rPr lang="en-US" altLang="en-US" sz="1600" b="1" dirty="0">
                <a:latin typeface="Courier New" panose="02070309020205020404" pitchFamily="49" charset="0"/>
              </a:rPr>
              <a:t>, rate)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print(amount)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main()</a:t>
            </a:r>
            <a:endParaRPr lang="en-US" altLang="en-US" sz="1600" b="1" dirty="0"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421" y="2159706"/>
            <a:ext cx="427228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addInt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(balance</a:t>
            </a:r>
            <a:r>
              <a:rPr lang="en-US" altLang="en-US" sz="1600" b="1" dirty="0">
                <a:latin typeface="Courier New" panose="02070309020205020404" pitchFamily="49" charset="0"/>
              </a:rPr>
              <a:t>, rate):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newBal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1600" b="1" dirty="0">
                <a:latin typeface="Courier New" panose="02070309020205020404" pitchFamily="49" charset="0"/>
              </a:rPr>
              <a:t>= balance * (1 + rate)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return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newBal</a:t>
            </a:r>
            <a:endParaRPr lang="en-US" altLang="en-US" sz="1600" b="1" dirty="0">
              <a:latin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2098" y="3754962"/>
            <a:ext cx="631435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amount = 1000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rate = 0.05</a:t>
            </a:r>
          </a:p>
          <a:p>
            <a:r>
              <a:rPr lang="en-US" dirty="0" smtClean="0">
                <a:latin typeface="+mn-lt"/>
              </a:rPr>
              <a:t>Step 4: Set amount = return statement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>
                <a:latin typeface="+mn-lt"/>
              </a:rPr>
              <a:t>Step 5: Pass control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>
                <a:latin typeface="+mn-lt"/>
              </a:rPr>
              <a:t>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>
                <a:latin typeface="+mn-lt"/>
              </a:rPr>
              <a:t>Step 6: Set the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dirty="0" smtClean="0">
                <a:latin typeface="+mn-lt"/>
              </a:rPr>
              <a:t>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+mn-lt"/>
              </a:rPr>
              <a:t> to amount</a:t>
            </a:r>
          </a:p>
          <a:p>
            <a:r>
              <a:rPr lang="en-US" dirty="0"/>
              <a:t>Step </a:t>
            </a:r>
            <a:r>
              <a:rPr lang="en-US" dirty="0" smtClean="0"/>
              <a:t>7: </a:t>
            </a:r>
            <a:r>
              <a:rPr lang="en-US" dirty="0"/>
              <a:t>Set the value of </a:t>
            </a:r>
            <a:r>
              <a:rPr lang="en-US" dirty="0" smtClean="0"/>
              <a:t>rate </a:t>
            </a:r>
            <a:r>
              <a:rPr lang="en-US" dirty="0"/>
              <a:t>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to rate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Step 8: Set value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dirty="0" smtClean="0">
                <a:latin typeface="+mn-lt"/>
              </a:rPr>
              <a:t>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 * (1 + rate)</a:t>
            </a:r>
          </a:p>
          <a:p>
            <a:r>
              <a:rPr lang="en-US" dirty="0" smtClean="0">
                <a:latin typeface="+mn-lt"/>
              </a:rPr>
              <a:t>Step 9: Return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>
                <a:latin typeface="+mn-lt"/>
              </a:rPr>
              <a:t> and set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amount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endParaRPr lang="en-US" b="1" baseline="30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n-lt"/>
              </a:rPr>
              <a:t>Step 10: Print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amount</a:t>
            </a:r>
            <a:endParaRPr lang="en-US" b="1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1656" y="3598784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9790" y="1849316"/>
            <a:ext cx="3189165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cs typeface="Courier New" panose="02070309020205020404" pitchFamily="49" charset="0"/>
              </a:rPr>
              <a:t>Let’s follow the flow of the code</a:t>
            </a:r>
            <a:endParaRPr lang="en-US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509536" y="2046209"/>
            <a:ext cx="389299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  <a:effectLst/>
          <a:scene3d>
            <a:camera prst="orthographicFront">
              <a:rot lat="21594000" lon="20999999" rev="162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85836" y="2046209"/>
            <a:ext cx="389299" cy="0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  <a:scene3d>
            <a:camera prst="orthographicFront">
              <a:rot lat="21594000" lon="20999999" rev="162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32911" y="2916836"/>
            <a:ext cx="389299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  <a:effectLst/>
          <a:scene3d>
            <a:camera prst="orthographicFront">
              <a:rot lat="21594000" lon="20999999" rev="162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09211" y="2916836"/>
            <a:ext cx="389299" cy="0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  <a:scene3d>
            <a:camera prst="orthographicFront">
              <a:rot lat="21594000" lon="20999999" rev="162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81320" y="3106616"/>
            <a:ext cx="3189165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cs typeface="Courier New" panose="02070309020205020404" pitchFamily="49" charset="0"/>
              </a:rPr>
              <a:t>Once we leave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cs typeface="Courier New" panose="02070309020205020404" pitchFamily="49" charset="0"/>
              </a:rPr>
              <a:t>, the values of balance and rate are removed from memory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0087 -0.15533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15532 L 0.02778 -0.10185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8 -0.10185 L 0.02726 -0.06759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26 -0.0676 L 0.49114 -0.19537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94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114 -0.19537 L 0.52378 -0.1581 " pathEditMode="relative" rAng="0" ptsTypes="AA">
                                      <p:cBhvr>
                                        <p:cTn id="5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378 -0.1581 L 0.52864 -0.11921 " pathEditMode="relative" rAng="0" ptsTypes="AA">
                                      <p:cBhvr>
                                        <p:cTn id="6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865 -0.11922 L 0.02726 -0.06759 " pathEditMode="relative" rAng="0" ptsTypes="AA">
                                      <p:cBhvr>
                                        <p:cTn id="7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4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26 -0.06759 L 0.02726 -0.02847 " pathEditMode="relative" rAng="0" ptsTypes="AA">
                                      <p:cBhvr>
                                        <p:cTn id="8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Passing Lists to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Bank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Instead </a:t>
            </a:r>
            <a:r>
              <a:rPr lang="en-US" altLang="en-US" dirty="0" smtClean="0"/>
              <a:t>of a </a:t>
            </a:r>
            <a:r>
              <a:rPr lang="en-US" altLang="en-US" dirty="0"/>
              <a:t>single account, </a:t>
            </a:r>
            <a:r>
              <a:rPr lang="en-US" altLang="en-US" dirty="0" smtClean="0"/>
              <a:t>we </a:t>
            </a:r>
            <a:r>
              <a:rPr lang="en-US" altLang="en-US" dirty="0"/>
              <a:t>are writing a program for a bank that </a:t>
            </a:r>
            <a:r>
              <a:rPr lang="en-US" altLang="en-US" dirty="0" smtClean="0"/>
              <a:t>has many </a:t>
            </a:r>
            <a:r>
              <a:rPr lang="en-US" altLang="en-US" dirty="0"/>
              <a:t>accounts</a:t>
            </a:r>
          </a:p>
          <a:p>
            <a:pPr lvl="1"/>
            <a:r>
              <a:rPr lang="en-US" altLang="en-US" sz="3200" dirty="0"/>
              <a:t>We could store the account balances in a list, then </a:t>
            </a:r>
            <a:r>
              <a:rPr lang="en-US" altLang="en-US" sz="3200" dirty="0" smtClean="0"/>
              <a:t>update the interest for each balance </a:t>
            </a:r>
            <a:r>
              <a:rPr lang="en-US" altLang="en-US" sz="3200" dirty="0"/>
              <a:t>in the </a:t>
            </a:r>
            <a:r>
              <a:rPr lang="en-US" altLang="en-US" sz="3200" dirty="0" smtClean="0"/>
              <a:t>list</a:t>
            </a:r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We could update the first balance in the list with code like</a:t>
            </a:r>
            <a:r>
              <a:rPr lang="en-US" altLang="en-US" dirty="0" smtClean="0"/>
              <a:t>:</a:t>
            </a:r>
          </a:p>
          <a:p>
            <a:pPr marL="0" indent="0" eaLnBrk="1" hangingPunct="1">
              <a:buNone/>
            </a:pPr>
            <a:r>
              <a:rPr lang="en-US" altLang="en-US" sz="2600" b="1" dirty="0" smtClean="0">
                <a:latin typeface="Courier New" panose="02070309020205020404" pitchFamily="49" charset="0"/>
              </a:rPr>
              <a:t>	balances[0</a:t>
            </a:r>
            <a:r>
              <a:rPr lang="en-US" altLang="en-US" sz="2600" b="1" dirty="0">
                <a:latin typeface="Courier New" panose="02070309020205020404" pitchFamily="49" charset="0"/>
              </a:rPr>
              <a:t>] = balances[0] * (1 + rate)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52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Bank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altLang="en-US" sz="2600" b="1" dirty="0">
                <a:latin typeface="Courier New" panose="02070309020205020404" pitchFamily="49" charset="0"/>
              </a:rPr>
              <a:t>balances[0] = balances[0] * (1 + rate</a:t>
            </a:r>
            <a:r>
              <a:rPr lang="en-US" altLang="en-US" sz="2600" b="1" dirty="0" smtClean="0">
                <a:latin typeface="Courier New" panose="02070309020205020404" pitchFamily="49" charset="0"/>
              </a:rPr>
              <a:t>)</a:t>
            </a:r>
            <a:endParaRPr lang="en-US" dirty="0" smtClean="0"/>
          </a:p>
          <a:p>
            <a:pPr eaLnBrk="1" hangingPunct="1"/>
            <a:r>
              <a:rPr lang="en-US" altLang="en-US" dirty="0"/>
              <a:t>This code says, “multiply the value in the 0</a:t>
            </a:r>
            <a:r>
              <a:rPr lang="en-US" altLang="en-US" baseline="30000" dirty="0"/>
              <a:t>th</a:t>
            </a:r>
            <a:r>
              <a:rPr lang="en-US" altLang="en-US" dirty="0"/>
              <a:t> position of the list by (1 + rate) and store the result back into the 0</a:t>
            </a:r>
            <a:r>
              <a:rPr lang="en-US" altLang="en-US" baseline="30000" dirty="0"/>
              <a:t>th</a:t>
            </a:r>
            <a:r>
              <a:rPr lang="en-US" altLang="en-US" dirty="0"/>
              <a:t> position of the list”</a:t>
            </a:r>
          </a:p>
          <a:p>
            <a:pPr lvl="3"/>
            <a:endParaRPr lang="en-US" altLang="en-US" sz="2200" dirty="0"/>
          </a:p>
          <a:p>
            <a:pPr eaLnBrk="1" hangingPunct="1"/>
            <a:r>
              <a:rPr lang="en-US" altLang="en-US" sz="3400" dirty="0"/>
              <a:t>A more general way to do this would be with a </a:t>
            </a:r>
            <a:r>
              <a:rPr lang="en-US" altLang="en-US" sz="3400" u="sng" dirty="0"/>
              <a:t>loop</a:t>
            </a:r>
            <a:r>
              <a:rPr lang="en-US" altLang="en-US" sz="3400" dirty="0"/>
              <a:t> that goes through </a:t>
            </a:r>
            <a:r>
              <a:rPr lang="en-US" altLang="en-US" sz="3400" dirty="0" smtClean="0"/>
              <a:t>the indexes from </a:t>
            </a:r>
            <a:r>
              <a:rPr lang="en-US" alt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3400" dirty="0"/>
              <a:t>, </a:t>
            </a:r>
            <a:r>
              <a:rPr lang="en-US" alt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3400" dirty="0"/>
              <a:t>, </a:t>
            </a:r>
            <a:r>
              <a:rPr lang="en-US" altLang="en-US" sz="3400" dirty="0">
                <a:latin typeface="Times New Roman" panose="02020603050405020304" pitchFamily="18" charset="0"/>
              </a:rPr>
              <a:t>…</a:t>
            </a:r>
            <a:r>
              <a:rPr lang="en-US" altLang="en-US" sz="3400" dirty="0"/>
              <a:t>, </a:t>
            </a:r>
            <a:r>
              <a:rPr lang="en-US" alt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length –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13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Multiple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addinterest3.py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Illustrates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mutable parameter (a list)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(balances, rate):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(balances)):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balances[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balances[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* (1 + rate)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amounts = [1000, 2200, 800, 360]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rate = 0.05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(amounts, rate)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(amounts)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0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16864" y="3004572"/>
            <a:ext cx="751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(year, name)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719" y="200288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02739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4401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 _________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090430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65327" y="5500442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 _________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4504958" y="3824056"/>
            <a:ext cx="395829" cy="2956943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36209" y="2908585"/>
            <a:ext cx="20909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3824" y="4149143"/>
            <a:ext cx="188976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388609" y="4591636"/>
            <a:ext cx="1462068" cy="32569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096256" y="3351078"/>
            <a:ext cx="2217972" cy="32569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18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Interest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229601" cy="4517689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Our </a:t>
            </a:r>
            <a:r>
              <a:rPr lang="en-US" altLang="en-US" dirty="0"/>
              <a:t>original code had these values:</a:t>
            </a:r>
          </a:p>
          <a:p>
            <a:pPr marL="0" indent="0" eaLnBrk="1" hangingPunct="1"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		</a:t>
            </a:r>
            <a:r>
              <a:rPr lang="en-US" altLang="en-US" sz="2800" b="1" dirty="0">
                <a:latin typeface="Courier New" panose="02070309020205020404" pitchFamily="49" charset="0"/>
              </a:rPr>
              <a:t>[1000,   2200,    800,    360]</a:t>
            </a:r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The program returns:</a:t>
            </a:r>
          </a:p>
          <a:p>
            <a:pPr marL="0" indent="0" eaLnBrk="1" hangingPunct="1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</a:t>
            </a:r>
            <a:r>
              <a:rPr lang="en-US" altLang="en-US" sz="2800" b="1" dirty="0">
                <a:latin typeface="Courier New" panose="02070309020205020404" pitchFamily="49" charset="0"/>
              </a:rPr>
              <a:t>[1050.0, 2310.0,  840.0,  378.0]</a:t>
            </a:r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Because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balances </a:t>
            </a:r>
            <a:r>
              <a:rPr lang="en-US" altLang="en-US" dirty="0"/>
              <a:t>is a list, and we are updating it </a:t>
            </a:r>
            <a:r>
              <a:rPr lang="en-US" altLang="en-US" dirty="0" smtClean="0"/>
              <a:t>in place</a:t>
            </a:r>
            <a:r>
              <a:rPr lang="en-US" altLang="en-US" dirty="0"/>
              <a:t>, </a:t>
            </a:r>
            <a:r>
              <a:rPr lang="en-US" altLang="en-US" dirty="0" smtClean="0"/>
              <a:t>so the </a:t>
            </a:r>
            <a:r>
              <a:rPr lang="en-US" altLang="en-US" dirty="0"/>
              <a:t>actual values are changed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62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5 </a:t>
            </a:r>
            <a:r>
              <a:rPr lang="en-US" dirty="0" smtClean="0"/>
              <a:t>is due Wednesday</a:t>
            </a:r>
            <a:endParaRPr lang="en-US" dirty="0"/>
          </a:p>
          <a:p>
            <a:pPr lvl="1"/>
            <a:r>
              <a:rPr lang="en-US" dirty="0" smtClean="0"/>
              <a:t>Homework </a:t>
            </a:r>
            <a:r>
              <a:rPr lang="en-US" dirty="0" smtClean="0"/>
              <a:t>3 </a:t>
            </a:r>
            <a:r>
              <a:rPr lang="en-US" dirty="0" smtClean="0"/>
              <a:t>grades went out </a:t>
            </a:r>
            <a:r>
              <a:rPr lang="en-US" dirty="0" smtClean="0"/>
              <a:t>Sunday night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Homework </a:t>
            </a:r>
            <a:r>
              <a:rPr lang="en-US" dirty="0" smtClean="0"/>
              <a:t>6 does </a:t>
            </a:r>
            <a:r>
              <a:rPr lang="en-US" u="sng" dirty="0" smtClean="0"/>
              <a:t>not</a:t>
            </a:r>
            <a:r>
              <a:rPr lang="en-US" dirty="0" smtClean="0"/>
              <a:t> come out </a:t>
            </a:r>
            <a:r>
              <a:rPr lang="en-US" dirty="0" smtClean="0"/>
              <a:t>this </a:t>
            </a:r>
            <a:r>
              <a:rPr lang="en-US" dirty="0" smtClean="0"/>
              <a:t>week</a:t>
            </a:r>
          </a:p>
          <a:p>
            <a:pPr lvl="1"/>
            <a:r>
              <a:rPr lang="en-US" dirty="0" smtClean="0"/>
              <a:t>It will come out the night of October 20th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The midterm exam is </a:t>
            </a:r>
            <a:r>
              <a:rPr lang="en-US" dirty="0" smtClean="0"/>
              <a:t>when?</a:t>
            </a:r>
            <a:endParaRPr lang="en-US" dirty="0" smtClean="0"/>
          </a:p>
          <a:p>
            <a:pPr lvl="1"/>
            <a:r>
              <a:rPr lang="en-US" dirty="0" smtClean="0"/>
              <a:t>During </a:t>
            </a:r>
            <a:r>
              <a:rPr lang="en-US" dirty="0" smtClean="0"/>
              <a:t>class </a:t>
            </a:r>
            <a:r>
              <a:rPr lang="en-US" dirty="0" smtClean="0"/>
              <a:t>on October 19th and 20th</a:t>
            </a:r>
            <a:r>
              <a:rPr lang="en-US" dirty="0" smtClean="0"/>
              <a:t>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16864" y="3004572"/>
            <a:ext cx="751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(year, name)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719" y="200288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d______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02739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4401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f_____ p________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090430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65327" y="5500442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a____ p________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4504958" y="3824056"/>
            <a:ext cx="395829" cy="2956943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36209" y="2908585"/>
            <a:ext cx="20909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b____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3824" y="4149143"/>
            <a:ext cx="188976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388609" y="4591636"/>
            <a:ext cx="1462068" cy="32569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096256" y="3351078"/>
            <a:ext cx="2217972" cy="32569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6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16864" y="3004572"/>
            <a:ext cx="751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(year, name)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719" y="200288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definition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02739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4401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formal parameters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090430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65327" y="5500442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actual parameters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4504958" y="3824056"/>
            <a:ext cx="395829" cy="2956943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36209" y="2908585"/>
            <a:ext cx="20909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body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096256" y="3351078"/>
            <a:ext cx="2217972" cy="32569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73824" y="4149143"/>
            <a:ext cx="188976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call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388609" y="4591636"/>
            <a:ext cx="1462068" cy="32569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9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c 26"/>
          <p:cNvSpPr/>
          <p:nvPr/>
        </p:nvSpPr>
        <p:spPr>
          <a:xfrm rot="16042003">
            <a:off x="1890026" y="2014379"/>
            <a:ext cx="2751811" cy="3419081"/>
          </a:xfrm>
          <a:prstGeom prst="arc">
            <a:avLst>
              <a:gd name="adj1" fmla="val 6173740"/>
              <a:gd name="adj2" fmla="val 14307879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Arc 24"/>
          <p:cNvSpPr/>
          <p:nvPr/>
        </p:nvSpPr>
        <p:spPr>
          <a:xfrm rot="16042003">
            <a:off x="1869357" y="2128813"/>
            <a:ext cx="2460402" cy="3107591"/>
          </a:xfrm>
          <a:prstGeom prst="arc">
            <a:avLst>
              <a:gd name="adj1" fmla="val 6371698"/>
              <a:gd name="adj2" fmla="val 14307879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367" y="1955388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sing("Maya")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sing("Luke")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40" y="3934831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print("Happy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864" y="3214414"/>
            <a:ext cx="1347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68096" y="2493997"/>
            <a:ext cx="146304" cy="14408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66165" y="5464838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person:  "Maya"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56734" y="3214413"/>
            <a:ext cx="403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you!")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89760" y="3327702"/>
            <a:ext cx="2766974" cy="101265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56734" y="3499360"/>
            <a:ext cx="0" cy="43033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89760" y="3368858"/>
            <a:ext cx="2766974" cy="122769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32553" y="3499360"/>
            <a:ext cx="0" cy="430330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889760" y="3368858"/>
            <a:ext cx="2840126" cy="1751782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218392" y="3506801"/>
            <a:ext cx="0" cy="43033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130486" y="2493997"/>
            <a:ext cx="2344489" cy="2764273"/>
          </a:xfrm>
          <a:prstGeom prst="arc">
            <a:avLst>
              <a:gd name="adj1" fmla="val 6371698"/>
              <a:gd name="adj2" fmla="val 14996436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0558" y="5408563"/>
            <a:ext cx="2380044" cy="7896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58926" y="4678098"/>
            <a:ext cx="0" cy="30480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6042003">
            <a:off x="1765038" y="2095861"/>
            <a:ext cx="3165343" cy="3740775"/>
          </a:xfrm>
          <a:prstGeom prst="arc">
            <a:avLst>
              <a:gd name="adj1" fmla="val 5700000"/>
              <a:gd name="adj2" fmla="val 13899977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2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7" grpId="0"/>
      <p:bldP spid="35" grpId="0" animBg="1"/>
      <p:bldP spid="3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8552</TotalTime>
  <Words>2643</Words>
  <Application>Microsoft Office PowerPoint</Application>
  <PresentationFormat>On-screen Show (4:3)</PresentationFormat>
  <Paragraphs>588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ＭＳ Ｐゴシック</vt:lpstr>
      <vt:lpstr>Arial</vt:lpstr>
      <vt:lpstr>Calibri</vt:lpstr>
      <vt:lpstr>Courier New</vt:lpstr>
      <vt:lpstr>Times New Roman</vt:lpstr>
      <vt:lpstr>Wingdings</vt:lpstr>
      <vt:lpstr>Office Theme</vt:lpstr>
      <vt:lpstr>CMSC201  Computer Science I for Majors  Lecture 11 – Functions (Continued)</vt:lpstr>
      <vt:lpstr>Last Class We Covered</vt:lpstr>
      <vt:lpstr>Any Questions from Last Time?</vt:lpstr>
      <vt:lpstr>Today’s Objectives</vt:lpstr>
      <vt:lpstr>Review: Parts of a Function</vt:lpstr>
      <vt:lpstr>Function Vocabulary</vt:lpstr>
      <vt:lpstr>Function Vocabulary</vt:lpstr>
      <vt:lpstr>Function Vocabulary</vt:lpstr>
      <vt:lpstr>Visual Code Trace</vt:lpstr>
      <vt:lpstr>Return Statements</vt:lpstr>
      <vt:lpstr>Giving Information to a Function</vt:lpstr>
      <vt:lpstr>Getting Information from a Function</vt:lpstr>
      <vt:lpstr>Functions that Return Values</vt:lpstr>
      <vt:lpstr>Handling Return Values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Testing: Return from square()</vt:lpstr>
      <vt:lpstr>Functions with  Multiple Return Values</vt:lpstr>
      <vt:lpstr>Returning Multiple Values</vt:lpstr>
      <vt:lpstr>Accepting Multiple Values</vt:lpstr>
      <vt:lpstr>Accepting Multiple Values</vt:lpstr>
      <vt:lpstr>Accepting Multiple Values</vt:lpstr>
      <vt:lpstr>Accepting Multiple Values</vt:lpstr>
      <vt:lpstr>Every Function Returns Something</vt:lpstr>
      <vt:lpstr>Common Errors and Problems</vt:lpstr>
      <vt:lpstr>Common Errors and Problems</vt:lpstr>
      <vt:lpstr>Common Errors and Problems</vt:lpstr>
      <vt:lpstr>Common Errors and Problems</vt:lpstr>
      <vt:lpstr>Modifying Parameters</vt:lpstr>
      <vt:lpstr>Other Ways to Pass Back Information</vt:lpstr>
      <vt:lpstr>Bank Interest Example</vt:lpstr>
      <vt:lpstr>Bank Interest Example</vt:lpstr>
      <vt:lpstr>What’s Going On?</vt:lpstr>
      <vt:lpstr>Tracing the Bank Interest Code</vt:lpstr>
      <vt:lpstr>Tracing the Bank Interest Code</vt:lpstr>
      <vt:lpstr>Tracing the Bank Interest Code</vt:lpstr>
      <vt:lpstr>Tracing the Bank Interest Code</vt:lpstr>
      <vt:lpstr>Scope</vt:lpstr>
      <vt:lpstr>Mutability</vt:lpstr>
      <vt:lpstr>Mutable and Immutable</vt:lpstr>
      <vt:lpstr>Scope and Mutability in Functions</vt:lpstr>
      <vt:lpstr>Scope and Mutability in Functions</vt:lpstr>
      <vt:lpstr>Scope and Mutability in Functions</vt:lpstr>
      <vt:lpstr>The Bank Interest Example</vt:lpstr>
      <vt:lpstr>Updating Bank Interest</vt:lpstr>
      <vt:lpstr>New Bank Interest Code</vt:lpstr>
      <vt:lpstr>New Bank Interest Code</vt:lpstr>
      <vt:lpstr>New Bank Interest Code Trace</vt:lpstr>
      <vt:lpstr>Passing Lists to Functions</vt:lpstr>
      <vt:lpstr>Multiple Bank Accounts</vt:lpstr>
      <vt:lpstr>Multiple Bank Accounts</vt:lpstr>
      <vt:lpstr>Example: Multiple Interest</vt:lpstr>
      <vt:lpstr>Multiple Interest Output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195</cp:revision>
  <dcterms:created xsi:type="dcterms:W3CDTF">2014-05-05T14:25:42Z</dcterms:created>
  <dcterms:modified xsi:type="dcterms:W3CDTF">2016-10-10T19:02:17Z</dcterms:modified>
</cp:coreProperties>
</file>